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None/>
              <a:defRPr b="0" i="0" sz="21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Shape 27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Shape 28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Shape 29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Shape 85"/>
          <p:cNvSpPr/>
          <p:nvPr>
            <p:ph idx="2" type="pic"/>
          </p:nvPr>
        </p:nvSpPr>
        <p:spPr>
          <a:xfrm>
            <a:off x="685800" y="533400"/>
            <a:ext cx="10818812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3" type="body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4" type="body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Shape 78"/>
          <p:cNvSpPr/>
          <p:nvPr>
            <p:ph idx="2" type="pic"/>
          </p:nvPr>
        </p:nvSpPr>
        <p:spPr>
          <a:xfrm>
            <a:off x="989012" y="914400"/>
            <a:ext cx="3280974" cy="4572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5EA6FA"/>
            </a:gs>
            <a:gs pos="46000">
              <a:srgbClr val="053774"/>
            </a:gs>
            <a:gs pos="100000">
              <a:srgbClr val="021C3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Shape 1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Shape 1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Shape 1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Shape 15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Shape 1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7GRuSFFYk4w" TargetMode="External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-5998" l="0" r="0" t="-5999"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1198775" y="249848"/>
            <a:ext cx="9144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lang="en-US" sz="6000"/>
              <a:t>REPorter</a:t>
            </a:r>
            <a:r>
              <a:rPr b="1" i="0" lang="en-US" sz="6000" u="none" cap="none" strike="noStrike">
                <a:solidFill>
                  <a:schemeClr val="lt1"/>
                </a:solidFill>
              </a:rPr>
              <a:t> </a:t>
            </a:r>
            <a:endParaRPr b="1" i="0" sz="6000" u="none" cap="none" strike="noStrike">
              <a:solidFill>
                <a:schemeClr val="lt1"/>
              </a:solidFill>
            </a:endParaRPr>
          </a:p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9931875" y="5248800"/>
            <a:ext cx="218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Cartaxo</a:t>
            </a: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b="1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icardo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Tiago 	 </a:t>
            </a: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steves </a:t>
            </a: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Gomes   </a:t>
            </a:r>
            <a:r>
              <a:rPr b="1" lang="en-US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edro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4111">
            <a:off x="3666129" y="1398363"/>
            <a:ext cx="4062841" cy="361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b="0" l="0" r="55746" t="0"/>
          <a:stretch/>
        </p:blipFill>
        <p:spPr>
          <a:xfrm>
            <a:off x="782875" y="5436425"/>
            <a:ext cx="1801900" cy="7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Entanglement to our Advantage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895500" y="1842025"/>
            <a:ext cx="10401000" cy="31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It's impossible to reliably measure a quantum object because of 2 quantum physics properties: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Heisenberg's uncertainty principle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A measurement changes the objects quantum system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7" name="Shape 227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Teleportation Process - Step 2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895500" y="1842025"/>
            <a:ext cx="104010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US">
                <a:solidFill>
                  <a:srgbClr val="FFFFFF"/>
                </a:solidFill>
              </a:rPr>
              <a:t>Perform a Bell Measurement on A and C</a:t>
            </a:r>
            <a:endParaRPr>
              <a:solidFill>
                <a:srgbClr val="FFFFFF"/>
              </a:solidFill>
            </a:endParaRPr>
          </a:p>
          <a:p>
            <a: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○"/>
            </a:pPr>
            <a:r>
              <a:rPr lang="en-US">
                <a:solidFill>
                  <a:srgbClr val="FFFFFF"/>
                </a:solidFill>
              </a:rPr>
              <a:t>gives vague information about the objects measured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Condition: the entangled pair needs to be in a bell state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Shape 235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Effects of the Bell Measurement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895500" y="1842025"/>
            <a:ext cx="104010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Objects C and A will become entangled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Measurement will tell us in what bell state C and A are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Quantum states of C and A will change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Change to Object A will influence B</a:t>
            </a:r>
            <a:endParaRPr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>
                <a:solidFill>
                  <a:srgbClr val="FFFFFF"/>
                </a:solidFill>
              </a:rPr>
              <a:t>But A and B lose their entanglement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750" y="3668562"/>
            <a:ext cx="5074500" cy="24120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Teleportation Process - Step 3</a:t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895500" y="1842025"/>
            <a:ext cx="10401000" cy="24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The result of the bell measurement is transmitted to the destination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Object B becomes identical to the original Object C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Object C is successfully transported to the destination!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2" name="Shape 252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709137" y="358532"/>
            <a:ext cx="8534400" cy="15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How are entangled particles transported between REPorters?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375637" y="2872675"/>
            <a:ext cx="8534400" cy="3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4150" lvl="0" marL="285750">
              <a:spcBef>
                <a:spcPts val="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709137" y="358532"/>
            <a:ext cx="8534400" cy="1507200"/>
          </a:xfrm>
          <a:prstGeom prst="rect">
            <a:avLst/>
          </a:prstGeom>
          <a:effectLst>
            <a:outerShdw blurRad="128588" rotWithShape="0" algn="bl" dist="66675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>
                <a:solidFill>
                  <a:srgbClr val="FFFFFF"/>
                </a:solidFill>
              </a:rPr>
              <a:t>How are entangled particles transported between REPorters?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5355337" y="6406650"/>
            <a:ext cx="8534400" cy="3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4150" lvl="0" marL="285750" rtl="0">
              <a:spcBef>
                <a:spcPts val="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25" y="1924462"/>
            <a:ext cx="5314250" cy="3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876" y="2228057"/>
            <a:ext cx="5565350" cy="313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Possible Destinations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895500" y="1842025"/>
            <a:ext cx="104010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London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Tokyo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New  York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Luxemburg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Singapore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California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Rome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Moscow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➢"/>
            </a:pPr>
            <a:r>
              <a:rPr lang="en-US" sz="1800">
                <a:solidFill>
                  <a:srgbClr val="FFFFFF"/>
                </a:solidFill>
              </a:rPr>
              <a:t>Moon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8" name="Shape 278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684212" y="7"/>
            <a:ext cx="8534400" cy="1507200"/>
          </a:xfrm>
          <a:prstGeom prst="rect">
            <a:avLst/>
          </a:prstGeom>
          <a:effectLst>
            <a:outerShdw blurRad="142875" rotWithShape="0" algn="bl" dir="18840000" dist="571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Conclusion</a:t>
            </a:r>
            <a:endParaRPr sz="4800"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4212" y="2489725"/>
            <a:ext cx="8534400" cy="3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>
              <a:spcBef>
                <a:spcPts val="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00" y="1507200"/>
            <a:ext cx="6990799" cy="4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684200" y="378249"/>
            <a:ext cx="8001000" cy="10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Short video</a:t>
            </a:r>
            <a:endParaRPr b="1" sz="6000"/>
          </a:p>
        </p:txBody>
      </p:sp>
      <p:sp>
        <p:nvSpPr>
          <p:cNvPr id="155" name="Shape 155"/>
          <p:cNvSpPr txBox="1"/>
          <p:nvPr>
            <p:ph idx="1" type="subTitle"/>
          </p:nvPr>
        </p:nvSpPr>
        <p:spPr>
          <a:xfrm>
            <a:off x="684212" y="3843867"/>
            <a:ext cx="6400800" cy="19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2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Shape 157" title="RE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120" y="1411750"/>
            <a:ext cx="6609175" cy="49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684212" y="223153"/>
            <a:ext cx="65151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</a:t>
            </a:r>
            <a:endParaRPr b="1" sz="6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84212" y="1559838"/>
            <a:ext cx="928687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➢"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Entanglement ? How to achieve it ?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➢"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Teleportation process. Is it magic ? 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➢"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to reliably transport entangled particles ? </a:t>
            </a:r>
            <a:endParaRPr/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None/>
            </a:pPr>
            <a:r>
              <a:t/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➢"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 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4212" y="333079"/>
            <a:ext cx="885983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Noto Sans Symbols"/>
              <a:buChar char="▶"/>
            </a:pPr>
            <a:r>
              <a:rPr b="0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Entanglement ? How is it achieved ? </a:t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684212" y="1361779"/>
            <a:ext cx="78581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Entanglement : Two dependently changeable photons.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Rich source of photons + Nonlinear crystal 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436" y="2607475"/>
            <a:ext cx="4316414" cy="304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3813" y="2614614"/>
            <a:ext cx="4456112" cy="302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10987088" y="63722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4212" y="200026"/>
            <a:ext cx="8859838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Noto Sans Symbols"/>
              <a:buChar char="▶"/>
            </a:pPr>
            <a:r>
              <a:rPr b="0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Entanglement ? How is it achieved ? </a:t>
            </a:r>
            <a:endParaRPr b="0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928687" y="1057276"/>
            <a:ext cx="54578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Horizontal, vertical and diagonal waves.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11327" l="0" r="50064" t="17041"/>
          <a:stretch/>
        </p:blipFill>
        <p:spPr>
          <a:xfrm>
            <a:off x="928687" y="1507283"/>
            <a:ext cx="4129088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1028700" y="5043488"/>
            <a:ext cx="40854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: Horizontal, Output : Vertical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: Vertical, Output : Horizontal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b="30682" l="0" r="61032" t="24773"/>
          <a:stretch/>
        </p:blipFill>
        <p:spPr>
          <a:xfrm>
            <a:off x="6686550" y="1507282"/>
            <a:ext cx="4300538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6686550" y="5043488"/>
            <a:ext cx="55054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: Diagonal , Output : Superposition of Horizontal and Vertical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Entanglement to our Advantage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895500" y="1822325"/>
            <a:ext cx="54297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" Spooky action at a distance "</a:t>
            </a:r>
            <a:endParaRPr b="1" sz="2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- Albert Einstein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3" name="Shape 193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079" y="1280900"/>
            <a:ext cx="3881044" cy="48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lh4.googleusercontent.com/OQNvMbzRTcFn00066Naw3eh30Ynwd9P4ZVKp7yepSjv_-MsTWeG3gwVVre2a5lWt6umv5PO9U-PRSKnIylBAF2GTK80FOVxFPoHRk912B3DWluC_Jcn8wuGWo5-j1pXN5wp2bNxP" id="200" name="Shape 200"/>
          <p:cNvPicPr preferRelativeResize="0"/>
          <p:nvPr/>
        </p:nvPicPr>
        <p:blipFill rotWithShape="1">
          <a:blip r:embed="rId3">
            <a:alphaModFix/>
          </a:blip>
          <a:srcRect b="10608" l="30658" r="27572" t="9979"/>
          <a:stretch/>
        </p:blipFill>
        <p:spPr>
          <a:xfrm>
            <a:off x="684212" y="0"/>
            <a:ext cx="10820401" cy="595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Teleportation Process - Step 1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95500" y="1842025"/>
            <a:ext cx="104010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US">
                <a:solidFill>
                  <a:srgbClr val="FFFFFF"/>
                </a:solidFill>
              </a:rPr>
              <a:t>For each pair of entangled photons:</a:t>
            </a:r>
            <a:endParaRPr>
              <a:solidFill>
                <a:srgbClr val="FFFFFF"/>
              </a:solidFill>
            </a:endParaRPr>
          </a:p>
          <a:p>
            <a:pPr indent="-32004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○"/>
            </a:pPr>
            <a:r>
              <a:rPr lang="en-US">
                <a:solidFill>
                  <a:srgbClr val="FFFFFF"/>
                </a:solidFill>
              </a:rPr>
              <a:t>One is sent to the REPorter at the origin</a:t>
            </a:r>
            <a:endParaRPr>
              <a:solidFill>
                <a:srgbClr val="FFFFFF"/>
              </a:solidFill>
            </a:endParaRPr>
          </a:p>
          <a:p>
            <a:pPr indent="-32004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○"/>
            </a:pPr>
            <a:r>
              <a:rPr lang="en-US">
                <a:solidFill>
                  <a:srgbClr val="FFFFFF"/>
                </a:solidFill>
              </a:rPr>
              <a:t>The other is sent to the REPorter at the destination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Shape 208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684200" y="3123550"/>
            <a:ext cx="104010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462" y="3438925"/>
            <a:ext cx="8129075" cy="24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895500" y="427700"/>
            <a:ext cx="10401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Entanglement to our Advantage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895500" y="1842025"/>
            <a:ext cx="52497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US">
                <a:solidFill>
                  <a:srgbClr val="FFFFFF"/>
                </a:solidFill>
              </a:rPr>
              <a:t>What if we copy object C into A?</a:t>
            </a:r>
            <a:endParaRPr>
              <a:solidFill>
                <a:srgbClr val="FFFFFF"/>
              </a:solidFill>
            </a:endParaRPr>
          </a:p>
          <a:p>
            <a: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○"/>
            </a:pPr>
            <a:r>
              <a:rPr lang="en-US">
                <a:solidFill>
                  <a:srgbClr val="FFFFFF"/>
                </a:solidFill>
              </a:rPr>
              <a:t>Measure object C</a:t>
            </a:r>
            <a:endParaRPr>
              <a:solidFill>
                <a:srgbClr val="FFFFFF"/>
              </a:solidFill>
            </a:endParaRPr>
          </a:p>
          <a:p>
            <a: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○"/>
            </a:pPr>
            <a:r>
              <a:rPr lang="en-US">
                <a:solidFill>
                  <a:srgbClr val="FFFFFF"/>
                </a:solidFill>
              </a:rPr>
              <a:t>Change A to resemble C</a:t>
            </a:r>
            <a:endParaRPr>
              <a:solidFill>
                <a:srgbClr val="FFFFFF"/>
              </a:solidFill>
            </a:endParaRPr>
          </a:p>
          <a:p>
            <a:pPr indent="-3200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Char char="○"/>
            </a:pPr>
            <a:r>
              <a:rPr lang="en-US">
                <a:solidFill>
                  <a:srgbClr val="FFFFFF"/>
                </a:solidFill>
              </a:rPr>
              <a:t>B changes accordingly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Shape 218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University of Luxembourg, BINFO-1</a:t>
            </a:r>
            <a:endParaRPr b="1" i="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863" y="1842025"/>
            <a:ext cx="5074500" cy="24120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